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31"/>
  </p:notesMasterIdLst>
  <p:sldIdLst>
    <p:sldId id="256" r:id="rId2"/>
    <p:sldId id="282" r:id="rId3"/>
    <p:sldId id="320" r:id="rId4"/>
    <p:sldId id="314" r:id="rId5"/>
    <p:sldId id="315" r:id="rId6"/>
    <p:sldId id="316" r:id="rId7"/>
    <p:sldId id="317" r:id="rId8"/>
    <p:sldId id="289" r:id="rId9"/>
    <p:sldId id="290" r:id="rId10"/>
    <p:sldId id="291" r:id="rId11"/>
    <p:sldId id="318" r:id="rId12"/>
    <p:sldId id="293" r:id="rId13"/>
    <p:sldId id="294" r:id="rId14"/>
    <p:sldId id="295" r:id="rId15"/>
    <p:sldId id="296" r:id="rId16"/>
    <p:sldId id="297" r:id="rId17"/>
    <p:sldId id="298" r:id="rId18"/>
    <p:sldId id="319" r:id="rId19"/>
    <p:sldId id="300" r:id="rId20"/>
    <p:sldId id="283" r:id="rId21"/>
    <p:sldId id="284" r:id="rId22"/>
    <p:sldId id="285" r:id="rId23"/>
    <p:sldId id="286" r:id="rId24"/>
    <p:sldId id="287" r:id="rId25"/>
    <p:sldId id="288" r:id="rId26"/>
    <p:sldId id="310" r:id="rId27"/>
    <p:sldId id="321" r:id="rId28"/>
    <p:sldId id="322" r:id="rId29"/>
    <p:sldId id="292" r:id="rId30"/>
  </p:sldIdLst>
  <p:sldSz cx="16256000" cy="9144000"/>
  <p:notesSz cx="16256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Roboto" panose="02000000000000000000" pitchFamily="2" charset="0"/>
      <p:regular r:id="rId36"/>
      <p:bold r:id="rId37"/>
      <p:italic r:id="rId38"/>
      <p:boldItalic r:id="rId39"/>
    </p:embeddedFont>
    <p:embeddedFont>
      <p:font typeface="Tahoma" panose="020B0604030504040204" pitchFamily="34" charset="0"/>
      <p:regular r:id="rId4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80B5F92-E2E5-4FA5-AE56-EDB30AD8DE90}">
  <a:tblStyle styleId="{C80B5F92-E2E5-4FA5-AE56-EDB30AD8DE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Estilo temático 1 - Énfasis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13" autoAdjust="0"/>
    <p:restoredTop sz="96764" autoAdjust="0"/>
  </p:normalViewPr>
  <p:slideViewPr>
    <p:cSldViewPr snapToGrid="0">
      <p:cViewPr varScale="1">
        <p:scale>
          <a:sx n="87" d="100"/>
          <a:sy n="87" d="100"/>
        </p:scale>
        <p:origin x="1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704373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9207500" y="0"/>
            <a:ext cx="7045324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98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704373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324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s-P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usfca.edu/~galles/visualization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usfca.edu/~galles/visualization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usfca.edu/~galles/visualization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usfca.edu/~galles/visualization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usfca.edu/~galles/visualization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usfca.edu/~galles/visualization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usfca.edu/~galles/visualization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5f245f233_0_0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g85f245f23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44f77cfd1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44f77cfd14_0_76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g44f77cfd14_0_76:notes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2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s-PE"/>
              <a:t>26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29884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44f77cfd1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44f77cfd14_0_76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g44f77cfd14_0_76:notes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2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s-PE"/>
              <a:t>27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4402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44f77cfd1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44f77cfd14_0_76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g44f77cfd14_0_76:notes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2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s-PE"/>
              <a:t>28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6803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85f245f233_0_90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g85f245f233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43e728674c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43e728674c_0_6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g43e728674c_0_6:notes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2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fld id="{00000000-1234-1234-1234-123412341234}" type="slidenum">
              <a:rPr lang="es-PE"/>
              <a:t>2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43e728674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43e728674c_0_15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u="sng">
                <a:solidFill>
                  <a:schemeClr val="hlink"/>
                </a:solidFill>
                <a:hlinkClick r:id="rId3"/>
              </a:rPr>
              <a:t>https://www.cs.usfca.edu/~galles/visualization/</a:t>
            </a:r>
            <a:r>
              <a:rPr lang="es-PE"/>
              <a:t> Visualización</a:t>
            </a:r>
            <a:endParaRPr/>
          </a:p>
        </p:txBody>
      </p:sp>
      <p:sp>
        <p:nvSpPr>
          <p:cNvPr id="461" name="Google Shape;461;g43e728674c_0_15:notes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2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3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171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43e728674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43e728674c_0_15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u="sng">
                <a:solidFill>
                  <a:schemeClr val="hlink"/>
                </a:solidFill>
                <a:hlinkClick r:id="rId3"/>
              </a:rPr>
              <a:t>https://www.cs.usfca.edu/~galles/visualization/</a:t>
            </a:r>
            <a:r>
              <a:rPr lang="es-PE"/>
              <a:t> Visualización</a:t>
            </a:r>
            <a:endParaRPr/>
          </a:p>
        </p:txBody>
      </p:sp>
      <p:sp>
        <p:nvSpPr>
          <p:cNvPr id="461" name="Google Shape;461;g43e728674c_0_15:notes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2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20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4129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44f77cfd1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44f77cfd14_0_4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u="sng">
                <a:solidFill>
                  <a:schemeClr val="hlink"/>
                </a:solidFill>
                <a:hlinkClick r:id="rId3"/>
              </a:rPr>
              <a:t>https://www.cs.usfca.edu/~galles/visualization/</a:t>
            </a:r>
            <a:r>
              <a:rPr lang="es-PE"/>
              <a:t> Visualización</a:t>
            </a:r>
            <a:endParaRPr/>
          </a:p>
        </p:txBody>
      </p:sp>
      <p:sp>
        <p:nvSpPr>
          <p:cNvPr id="471" name="Google Shape;471;g44f77cfd14_0_4:notes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2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21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6243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44f77cfd1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44f77cfd14_0_16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u="sng">
                <a:solidFill>
                  <a:schemeClr val="hlink"/>
                </a:solidFill>
                <a:hlinkClick r:id="rId3"/>
              </a:rPr>
              <a:t>https://www.cs.usfca.edu/~galles/visualization/</a:t>
            </a:r>
            <a:r>
              <a:rPr lang="es-PE"/>
              <a:t> Visualización</a:t>
            </a:r>
            <a:endParaRPr/>
          </a:p>
        </p:txBody>
      </p:sp>
      <p:sp>
        <p:nvSpPr>
          <p:cNvPr id="482" name="Google Shape;482;g44f77cfd14_0_16:notes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2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22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45280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44f77cfd14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44f77cfd14_0_36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u="sng">
                <a:solidFill>
                  <a:schemeClr val="hlink"/>
                </a:solidFill>
                <a:hlinkClick r:id="rId3"/>
              </a:rPr>
              <a:t>https://www.cs.usfca.edu/~galles/visualization/</a:t>
            </a:r>
            <a:r>
              <a:rPr lang="es-PE"/>
              <a:t> Visualización</a:t>
            </a:r>
            <a:endParaRPr/>
          </a:p>
        </p:txBody>
      </p:sp>
      <p:sp>
        <p:nvSpPr>
          <p:cNvPr id="493" name="Google Shape;493;g44f77cfd14_0_36:notes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2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23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6644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44f77cfd14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44f77cfd14_0_56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u="sng">
                <a:solidFill>
                  <a:schemeClr val="hlink"/>
                </a:solidFill>
                <a:hlinkClick r:id="rId3"/>
              </a:rPr>
              <a:t>https://www.cs.usfca.edu/~galles/visualization/</a:t>
            </a:r>
            <a:r>
              <a:rPr lang="es-PE"/>
              <a:t> Visualización</a:t>
            </a:r>
            <a:endParaRPr/>
          </a:p>
        </p:txBody>
      </p:sp>
      <p:sp>
        <p:nvSpPr>
          <p:cNvPr id="504" name="Google Shape;504;g44f77cfd14_0_56:notes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2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24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92707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44f77cfd14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0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44f77cfd14_0_66:notes"/>
          <p:cNvSpPr txBox="1">
            <a:spLocks noGrp="1"/>
          </p:cNvSpPr>
          <p:nvPr>
            <p:ph type="body" idx="1"/>
          </p:nvPr>
        </p:nvSpPr>
        <p:spPr>
          <a:xfrm>
            <a:off x="1625600" y="4343400"/>
            <a:ext cx="130047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u="sng">
                <a:solidFill>
                  <a:schemeClr val="hlink"/>
                </a:solidFill>
                <a:hlinkClick r:id="rId3"/>
              </a:rPr>
              <a:t>https://www.cs.usfca.edu/~galles/visualization/</a:t>
            </a:r>
            <a:r>
              <a:rPr lang="es-PE"/>
              <a:t> Visualización</a:t>
            </a:r>
            <a:endParaRPr/>
          </a:p>
        </p:txBody>
      </p:sp>
      <p:sp>
        <p:nvSpPr>
          <p:cNvPr id="515" name="Google Shape;515;g44f77cfd14_0_66:notes"/>
          <p:cNvSpPr txBox="1">
            <a:spLocks noGrp="1"/>
          </p:cNvSpPr>
          <p:nvPr>
            <p:ph type="sldNum" idx="12"/>
          </p:nvPr>
        </p:nvSpPr>
        <p:spPr>
          <a:xfrm>
            <a:off x="9207500" y="8685213"/>
            <a:ext cx="70452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25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750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obj">
  <p:cSld name="OBJEC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5527039" y="8503920"/>
            <a:ext cx="520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812800" y="8503920"/>
            <a:ext cx="3738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1704320" y="8503920"/>
            <a:ext cx="3738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/>
        </p:nvSpPr>
        <p:spPr>
          <a:xfrm rot="10800000" flipH="1">
            <a:off x="5825066" y="43"/>
            <a:ext cx="10430999" cy="914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2"/>
          <p:cNvSpPr/>
          <p:nvPr/>
        </p:nvSpPr>
        <p:spPr>
          <a:xfrm rot="-5400000">
            <a:off x="1349666" y="4475400"/>
            <a:ext cx="9144000" cy="193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2"/>
          <p:cNvSpPr txBox="1">
            <a:spLocks noGrp="1"/>
          </p:cNvSpPr>
          <p:nvPr>
            <p:ph type="title"/>
          </p:nvPr>
        </p:nvSpPr>
        <p:spPr>
          <a:xfrm>
            <a:off x="401915" y="636088"/>
            <a:ext cx="4992000" cy="16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body" idx="1"/>
          </p:nvPr>
        </p:nvSpPr>
        <p:spPr>
          <a:xfrm>
            <a:off x="401911" y="2605866"/>
            <a:ext cx="4992000" cy="56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Char char="●"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Char char="○"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Char char="■"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Char char="●"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Char char="○"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Char char="■"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Char char="●"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Char char="○"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1950" algn="l" rtl="0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Clr>
                <a:schemeClr val="lt1"/>
              </a:buClr>
              <a:buSzPts val="2100"/>
              <a:buFont typeface="Roboto"/>
              <a:buChar char="■"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sldNum" idx="12"/>
          </p:nvPr>
        </p:nvSpPr>
        <p:spPr>
          <a:xfrm>
            <a:off x="15152963" y="8347774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871555" y="868000"/>
            <a:ext cx="11070300" cy="72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0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0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0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0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0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0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0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0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0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ldNum" idx="12"/>
          </p:nvPr>
        </p:nvSpPr>
        <p:spPr>
          <a:xfrm>
            <a:off x="15152963" y="8347774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/>
        </p:nvSpPr>
        <p:spPr>
          <a:xfrm rot="10800000" flipH="1">
            <a:off x="0" y="-133"/>
            <a:ext cx="16256101" cy="8348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5"/>
          <p:cNvSpPr/>
          <p:nvPr/>
        </p:nvSpPr>
        <p:spPr>
          <a:xfrm rot="10800000" flipH="1">
            <a:off x="0" y="8218211"/>
            <a:ext cx="16256101" cy="131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5"/>
          <p:cNvSpPr txBox="1">
            <a:spLocks noGrp="1"/>
          </p:cNvSpPr>
          <p:nvPr>
            <p:ph type="body" idx="1"/>
          </p:nvPr>
        </p:nvSpPr>
        <p:spPr>
          <a:xfrm>
            <a:off x="101600" y="8349911"/>
            <a:ext cx="149013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7350" algn="l" rtl="0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ldNum" idx="12"/>
          </p:nvPr>
        </p:nvSpPr>
        <p:spPr>
          <a:xfrm>
            <a:off x="15152963" y="8347774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4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845333" y="2237377"/>
            <a:ext cx="14617199" cy="3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845333" y="5874888"/>
            <a:ext cx="14617199" cy="231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Roboto"/>
              <a:buChar char="●"/>
              <a:defRPr sz="3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7350" algn="ctr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7350" algn="ctr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7350" algn="ctr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7350" algn="ctr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7350" algn="ctr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7350" algn="ctr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7350" algn="ctr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7350" algn="ctr" rtl="0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ldNum" idx="12"/>
          </p:nvPr>
        </p:nvSpPr>
        <p:spPr>
          <a:xfrm>
            <a:off x="15152963" y="8347774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15152963" y="8347774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Título y objeto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5"/>
          <p:cNvSpPr txBox="1">
            <a:spLocks noGrp="1"/>
          </p:cNvSpPr>
          <p:nvPr>
            <p:ph type="body" idx="1"/>
          </p:nvPr>
        </p:nvSpPr>
        <p:spPr>
          <a:xfrm>
            <a:off x="745067" y="1811995"/>
            <a:ext cx="14698132" cy="6534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609585" lvl="0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1219170" lvl="1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828754" lvl="2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438339" lvl="3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3047924" lvl="4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3657509" lvl="5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5"/>
          <p:cNvSpPr txBox="1">
            <a:spLocks noGrp="1"/>
          </p:cNvSpPr>
          <p:nvPr>
            <p:ph type="title"/>
          </p:nvPr>
        </p:nvSpPr>
        <p:spPr>
          <a:xfrm>
            <a:off x="745068" y="287995"/>
            <a:ext cx="13810960" cy="947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5"/>
          <p:cNvSpPr txBox="1">
            <a:spLocks noGrp="1"/>
          </p:cNvSpPr>
          <p:nvPr>
            <p:ph type="sldNum" idx="12"/>
          </p:nvPr>
        </p:nvSpPr>
        <p:spPr>
          <a:xfrm>
            <a:off x="14556026" y="8475134"/>
            <a:ext cx="887173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207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6D6C6-FC31-40BF-B151-4C871BA0D43E}" type="datetimeFigureOut">
              <a:rPr lang="es-PE" smtClean="0"/>
              <a:t>30/05/2022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85DED-6B62-4377-879C-FDB9E314634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21063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5325108" y="406400"/>
            <a:ext cx="5605799" cy="11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5527039" y="8503920"/>
            <a:ext cx="520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12800" y="8503920"/>
            <a:ext cx="3738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11704320" y="8503920"/>
            <a:ext cx="3738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 rot="10800000" flipH="1">
            <a:off x="0" y="2997300"/>
            <a:ext cx="16256101" cy="614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0" y="2997333"/>
            <a:ext cx="16256101" cy="193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199" cy="136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838933" y="3411688"/>
            <a:ext cx="14617199" cy="4817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Roboto"/>
              <a:buChar char="●"/>
              <a:defRPr sz="3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7350" algn="l" rtl="0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15152963" y="8347774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Solo título 1">
    <p:bg>
      <p:bgPr>
        <a:solidFill>
          <a:srgbClr val="FFFFFF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812800" y="0"/>
            <a:ext cx="15172201" cy="10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200" b="0" i="0" u="none" strike="noStrike" cap="none">
                <a:solidFill>
                  <a:srgbClr val="33339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12065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200">
                <a:solidFill>
                  <a:srgbClr val="333399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86690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200">
                <a:solidFill>
                  <a:srgbClr val="333399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260350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200">
                <a:solidFill>
                  <a:srgbClr val="333399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335280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200">
                <a:solidFill>
                  <a:srgbClr val="333399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410210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200">
                <a:solidFill>
                  <a:srgbClr val="333399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483870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200">
                <a:solidFill>
                  <a:srgbClr val="333399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558800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200">
                <a:solidFill>
                  <a:srgbClr val="333399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633730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200">
                <a:solidFill>
                  <a:srgbClr val="333399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2102554" y="2690282"/>
            <a:ext cx="13795200" cy="5469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558800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oboto"/>
              <a:buChar char="●"/>
              <a:defRPr sz="52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5207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Roboto"/>
              <a:buChar char="○"/>
              <a:defRPr sz="46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4762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900"/>
              <a:buFont typeface="Roboto"/>
              <a:buChar char="■"/>
              <a:defRPr sz="39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4381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Roboto"/>
              <a:buChar char="●"/>
              <a:defRPr sz="33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4381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Roboto"/>
              <a:buChar char="○"/>
              <a:defRPr sz="33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558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oboto"/>
              <a:buChar char="■"/>
              <a:defRPr sz="52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558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oboto"/>
              <a:buChar char="●"/>
              <a:defRPr sz="52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558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oboto"/>
              <a:buChar char="○"/>
              <a:defRPr sz="52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558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oboto"/>
              <a:buChar char="■"/>
              <a:defRPr sz="5200" b="0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dt" idx="10"/>
          </p:nvPr>
        </p:nvSpPr>
        <p:spPr>
          <a:xfrm>
            <a:off x="2065866" y="8322733"/>
            <a:ext cx="3364200" cy="5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ftr" idx="11"/>
          </p:nvPr>
        </p:nvSpPr>
        <p:spPr>
          <a:xfrm>
            <a:off x="6502400" y="8322733"/>
            <a:ext cx="5125200" cy="5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2519377" y="8322733"/>
            <a:ext cx="3364200" cy="5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25" tIns="162525" rIns="162525" bIns="1625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2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4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5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6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7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8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ctrTitle"/>
          </p:nvPr>
        </p:nvSpPr>
        <p:spPr>
          <a:xfrm>
            <a:off x="4762500" y="2159000"/>
            <a:ext cx="6731100" cy="4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ubTitle" idx="1"/>
          </p:nvPr>
        </p:nvSpPr>
        <p:spPr>
          <a:xfrm>
            <a:off x="2438400" y="5120639"/>
            <a:ext cx="113793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ftr" idx="11"/>
          </p:nvPr>
        </p:nvSpPr>
        <p:spPr>
          <a:xfrm>
            <a:off x="5527039" y="8503920"/>
            <a:ext cx="520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812800" y="8503920"/>
            <a:ext cx="3738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11704320" y="8503920"/>
            <a:ext cx="3738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5325108" y="406400"/>
            <a:ext cx="5605799" cy="11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12800" y="2103119"/>
            <a:ext cx="14630400" cy="603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Clr>
                <a:schemeClr val="lt2"/>
              </a:buClr>
              <a:buSzPts val="2500"/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5527039" y="8503920"/>
            <a:ext cx="520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dt" idx="10"/>
          </p:nvPr>
        </p:nvSpPr>
        <p:spPr>
          <a:xfrm>
            <a:off x="812800" y="8503920"/>
            <a:ext cx="3738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11704320" y="8503920"/>
            <a:ext cx="3738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 flipH="1">
            <a:off x="14660300" y="7548311"/>
            <a:ext cx="1595700" cy="15957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8"/>
          <p:cNvSpPr/>
          <p:nvPr/>
        </p:nvSpPr>
        <p:spPr>
          <a:xfrm flipH="1">
            <a:off x="14660300" y="7548222"/>
            <a:ext cx="1595700" cy="1595700"/>
          </a:xfrm>
          <a:prstGeom prst="round1Rect">
            <a:avLst>
              <a:gd name="adj" fmla="val 16667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8"/>
          <p:cNvSpPr txBox="1">
            <a:spLocks noGrp="1"/>
          </p:cNvSpPr>
          <p:nvPr>
            <p:ph type="ctrTitle"/>
          </p:nvPr>
        </p:nvSpPr>
        <p:spPr>
          <a:xfrm>
            <a:off x="694266" y="3234266"/>
            <a:ext cx="14617199" cy="16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5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1"/>
          </p:nvPr>
        </p:nvSpPr>
        <p:spPr>
          <a:xfrm>
            <a:off x="694266" y="4958453"/>
            <a:ext cx="14617199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Roboto"/>
              <a:buNone/>
              <a:defRPr sz="3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15152963" y="8347774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title"/>
          </p:nvPr>
        </p:nvSpPr>
        <p:spPr>
          <a:xfrm>
            <a:off x="819466" y="3671733"/>
            <a:ext cx="14617199" cy="1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5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7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15152963" y="8347774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 rot="10800000" flipH="1">
            <a:off x="0" y="2997300"/>
            <a:ext cx="16256101" cy="614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0"/>
          <p:cNvSpPr/>
          <p:nvPr/>
        </p:nvSpPr>
        <p:spPr>
          <a:xfrm>
            <a:off x="0" y="2997333"/>
            <a:ext cx="16256101" cy="193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199" cy="136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1"/>
          </p:nvPr>
        </p:nvSpPr>
        <p:spPr>
          <a:xfrm>
            <a:off x="838933" y="3411689"/>
            <a:ext cx="7110900" cy="48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○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■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●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○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■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●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○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1950" algn="l" rtl="0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Clr>
                <a:schemeClr val="lt2"/>
              </a:buClr>
              <a:buSzPts val="2100"/>
              <a:buFont typeface="Roboto"/>
              <a:buChar char="■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2"/>
          </p:nvPr>
        </p:nvSpPr>
        <p:spPr>
          <a:xfrm>
            <a:off x="8345333" y="3411689"/>
            <a:ext cx="7110900" cy="48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○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■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●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○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■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●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19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oboto"/>
              <a:buChar char="○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1950" algn="l" rtl="0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Clr>
                <a:schemeClr val="lt2"/>
              </a:buClr>
              <a:buSzPts val="2100"/>
              <a:buFont typeface="Roboto"/>
              <a:buChar char="■"/>
              <a:defRPr sz="21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ldNum" idx="12"/>
          </p:nvPr>
        </p:nvSpPr>
        <p:spPr>
          <a:xfrm>
            <a:off x="15152963" y="8347774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199" cy="136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5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933" y="3411688"/>
            <a:ext cx="14617199" cy="4817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Roboto"/>
              <a:buChar char="●"/>
              <a:defRPr sz="3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7350" algn="l" rtl="0">
              <a:lnSpc>
                <a:spcPct val="115000"/>
              </a:lnSpc>
              <a:spcBef>
                <a:spcPts val="28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7350" algn="l" rtl="0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Clr>
                <a:schemeClr val="lt2"/>
              </a:buClr>
              <a:buSzPts val="2500"/>
              <a:buFont typeface="Roboto"/>
              <a:buChar char="■"/>
              <a:defRPr sz="25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5152963" y="8347774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25" tIns="162525" rIns="162525" bIns="1625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5" r:id="rId15"/>
    <p:sldLayoutId id="2147483666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youtube.com/watch?v=4OQeCuLYj-4" TargetMode="Externa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/>
        </p:nvSpPr>
        <p:spPr>
          <a:xfrm>
            <a:off x="884050" y="3070950"/>
            <a:ext cx="14487900" cy="30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s-PE" sz="6800" b="1" i="0" u="none" strike="noStrike" cap="none">
                <a:solidFill>
                  <a:srgbClr val="FFFFFF"/>
                </a:solidFill>
              </a:rPr>
              <a:t>Welcome to </a:t>
            </a:r>
            <a:br>
              <a:rPr lang="es-PE" sz="6800" b="1" i="0" u="none" strike="noStrike" cap="none">
                <a:solidFill>
                  <a:srgbClr val="FFFFFF"/>
                </a:solidFill>
              </a:rPr>
            </a:br>
            <a:r>
              <a:rPr lang="es-PE" sz="6800" b="1">
                <a:solidFill>
                  <a:srgbClr val="FFFFFF"/>
                </a:solidFill>
              </a:rPr>
              <a:t>Algorithms and Data Structures</a:t>
            </a:r>
            <a:r>
              <a:rPr lang="es-PE" sz="6800" b="1" i="0" u="none" strike="noStrike" cap="none">
                <a:solidFill>
                  <a:srgbClr val="FFFFFF"/>
                </a:solidFill>
              </a:rPr>
              <a:t>! - CS</a:t>
            </a:r>
            <a:r>
              <a:rPr lang="es-PE" sz="6800" b="1">
                <a:solidFill>
                  <a:srgbClr val="FFFFFF"/>
                </a:solidFill>
              </a:rPr>
              <a:t>2100</a:t>
            </a:r>
            <a:r>
              <a:rPr lang="es-PE" sz="6800" b="1" i="0" u="none" strike="noStrike" cap="none">
                <a:solidFill>
                  <a:srgbClr val="FFFFFF"/>
                </a:solidFill>
              </a:rPr>
              <a:t> </a:t>
            </a:r>
            <a:endParaRPr sz="7200" b="1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41313" y="0"/>
            <a:ext cx="3114600" cy="14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18212" y="3019144"/>
            <a:ext cx="9690741" cy="612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501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46961" y="3005902"/>
            <a:ext cx="9638172" cy="613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606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40083" y="2949322"/>
            <a:ext cx="9699132" cy="619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85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3210" y="2974727"/>
            <a:ext cx="9980656" cy="616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314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5085" y="2981003"/>
            <a:ext cx="9647831" cy="61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230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13216" y="2963323"/>
            <a:ext cx="9143208" cy="618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816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18213" y="2974363"/>
            <a:ext cx="9355223" cy="616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951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37508" y="3016332"/>
            <a:ext cx="9110791" cy="612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493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85339" y="3016332"/>
            <a:ext cx="9273074" cy="612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72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3823" y="3029328"/>
            <a:ext cx="10835288" cy="611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514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4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200" cy="13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b="1" dirty="0"/>
              <a:t>Floyd </a:t>
            </a:r>
            <a:r>
              <a:rPr lang="es-PE" b="1" dirty="0" err="1"/>
              <a:t>Warshall</a:t>
            </a:r>
            <a:endParaRPr b="1" dirty="0"/>
          </a:p>
        </p:txBody>
      </p:sp>
      <p:sp>
        <p:nvSpPr>
          <p:cNvPr id="456" name="Google Shape;456;p44"/>
          <p:cNvSpPr txBox="1">
            <a:spLocks noGrp="1"/>
          </p:cNvSpPr>
          <p:nvPr>
            <p:ph type="body" idx="1"/>
          </p:nvPr>
        </p:nvSpPr>
        <p:spPr>
          <a:xfrm>
            <a:off x="838928" y="3411700"/>
            <a:ext cx="8643300" cy="4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000000"/>
                </a:solidFill>
              </a:rPr>
              <a:t>Es un algoritmo de búsqueda del camino más corto en grafos para todo par de vértices que funciona tanto con aristas positivas como negativas (pero no con ciclos negativos)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280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000000"/>
                </a:solidFill>
              </a:rPr>
              <a:t>Un ciclo negativo, es un ciclo en el cual la suma de sus aristas es un valor negativo. En dichos casos Floyd Warshall puede ser usado para detectar dichos ciclos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2800"/>
              </a:spcBef>
              <a:spcAft>
                <a:spcPts val="0"/>
              </a:spcAft>
              <a:buNone/>
            </a:pPr>
            <a:r>
              <a:rPr lang="es-PE" sz="2400">
                <a:solidFill>
                  <a:srgbClr val="000000"/>
                </a:solidFill>
              </a:rPr>
              <a:t>Es un ejemplo de programación dinámica que se ejecutará siempre en O(|V|³)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2800"/>
              </a:spcBef>
              <a:spcAft>
                <a:spcPts val="2800"/>
              </a:spcAft>
              <a:buNone/>
            </a:pPr>
            <a:r>
              <a:rPr lang="es-PE" sz="2400">
                <a:solidFill>
                  <a:srgbClr val="000000"/>
                </a:solidFill>
              </a:rPr>
              <a:t>Este algoritmo suele utilizarse con grafos densos dirigidos 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457" name="Google Shape;45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3628" y="4530050"/>
            <a:ext cx="476250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5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200" cy="13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b="1" dirty="0"/>
              <a:t>Floyd </a:t>
            </a:r>
            <a:r>
              <a:rPr lang="es-PE" b="1" dirty="0" err="1"/>
              <a:t>Warshall</a:t>
            </a:r>
            <a:endParaRPr b="1" dirty="0"/>
          </a:p>
        </p:txBody>
      </p:sp>
      <p:pic>
        <p:nvPicPr>
          <p:cNvPr id="464" name="Google Shape;46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7450" y="3466724"/>
            <a:ext cx="4627775" cy="27240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65" name="Google Shape;465;p45"/>
          <p:cNvGraphicFramePr/>
          <p:nvPr/>
        </p:nvGraphicFramePr>
        <p:xfrm>
          <a:off x="7823150" y="3466713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66" name="Google Shape;466;p45"/>
          <p:cNvGraphicFramePr/>
          <p:nvPr/>
        </p:nvGraphicFramePr>
        <p:xfrm>
          <a:off x="7823150" y="6323975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67" name="Google Shape;467;p45"/>
          <p:cNvSpPr txBox="1"/>
          <p:nvPr/>
        </p:nvSpPr>
        <p:spPr>
          <a:xfrm>
            <a:off x="583894" y="6190749"/>
            <a:ext cx="7050795" cy="2663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 dirty="0">
                <a:latin typeface="Roboto"/>
                <a:ea typeface="Roboto"/>
                <a:cs typeface="Roboto"/>
                <a:sym typeface="Roboto"/>
              </a:rPr>
              <a:t>Se irá iterando sobre filas y columnas. 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 dirty="0">
                <a:latin typeface="Roboto"/>
                <a:ea typeface="Roboto"/>
                <a:cs typeface="Roboto"/>
                <a:sym typeface="Roboto"/>
              </a:rPr>
              <a:t>Durante las iteraciones, se irán operando (sumando) cada elemento de cada fila y columna y se comparará con su elemento intersección como veremos en el ejemplo.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 dirty="0">
                <a:latin typeface="Roboto"/>
                <a:ea typeface="Roboto"/>
                <a:cs typeface="Roboto"/>
                <a:sym typeface="Roboto"/>
              </a:rPr>
              <a:t>Se reemplazará el elemento intersección por el resultado de la operación, solo cuando esta es menor.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600" b="1" dirty="0">
                <a:latin typeface="Roboto"/>
                <a:ea typeface="Roboto"/>
                <a:cs typeface="Roboto"/>
                <a:sym typeface="Roboto"/>
              </a:rPr>
              <a:t>Nota: </a:t>
            </a:r>
            <a:r>
              <a:rPr lang="es-PE" sz="1600" dirty="0">
                <a:latin typeface="Roboto"/>
                <a:ea typeface="Roboto"/>
                <a:cs typeface="Roboto"/>
                <a:sym typeface="Roboto"/>
              </a:rPr>
              <a:t>Tomaremos </a:t>
            </a:r>
            <a:r>
              <a:rPr lang="es-PE" sz="1600" b="1" dirty="0">
                <a:latin typeface="Roboto"/>
                <a:ea typeface="Roboto"/>
                <a:cs typeface="Roboto"/>
                <a:sym typeface="Roboto"/>
              </a:rPr>
              <a:t>!&lt; </a:t>
            </a:r>
            <a:r>
              <a:rPr lang="es-PE" sz="1600" dirty="0">
                <a:latin typeface="Roboto"/>
                <a:ea typeface="Roboto"/>
                <a:cs typeface="Roboto"/>
                <a:sym typeface="Roboto"/>
              </a:rPr>
              <a:t>como no menor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6A03A64-4BDD-4879-97E0-448691E01B68}"/>
              </a:ext>
            </a:extLst>
          </p:cNvPr>
          <p:cNvSpPr txBox="1"/>
          <p:nvPr/>
        </p:nvSpPr>
        <p:spPr>
          <a:xfrm>
            <a:off x="10680505" y="3128159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Distancias</a:t>
            </a:r>
            <a:endParaRPr lang="es-PE" sz="16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F9290BE-DBAF-4BD9-A0C8-90D0F00BA90E}"/>
              </a:ext>
            </a:extLst>
          </p:cNvPr>
          <p:cNvSpPr txBox="1"/>
          <p:nvPr/>
        </p:nvSpPr>
        <p:spPr>
          <a:xfrm>
            <a:off x="10680505" y="5985421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Recorridos</a:t>
            </a:r>
            <a:endParaRPr lang="es-PE" sz="1600" b="1" dirty="0"/>
          </a:p>
        </p:txBody>
      </p:sp>
    </p:spTree>
    <p:extLst>
      <p:ext uri="{BB962C8B-B14F-4D97-AF65-F5344CB8AC3E}">
        <p14:creationId xmlns:p14="http://schemas.microsoft.com/office/powerpoint/2010/main" val="3888897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6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200" cy="13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b="1"/>
              <a:t>Floyd Warshall</a:t>
            </a:r>
            <a:endParaRPr b="1"/>
          </a:p>
        </p:txBody>
      </p:sp>
      <p:pic>
        <p:nvPicPr>
          <p:cNvPr id="474" name="Google Shape;47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7450" y="3466724"/>
            <a:ext cx="4627775" cy="27240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75" name="Google Shape;475;p46"/>
          <p:cNvGraphicFramePr/>
          <p:nvPr/>
        </p:nvGraphicFramePr>
        <p:xfrm>
          <a:off x="7823150" y="3466713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76" name="Google Shape;476;p46"/>
          <p:cNvGraphicFramePr/>
          <p:nvPr/>
        </p:nvGraphicFramePr>
        <p:xfrm>
          <a:off x="7823150" y="6323975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77" name="Google Shape;477;p46"/>
          <p:cNvSpPr txBox="1"/>
          <p:nvPr/>
        </p:nvSpPr>
        <p:spPr>
          <a:xfrm>
            <a:off x="932025" y="6323975"/>
            <a:ext cx="28338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1.2 - Fila 1: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3 + ∞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3 + 6 &lt; ∞ (Se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3 + 3 &lt; ∞ ( 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3 + ∞ !&lt; ∞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1.3 - Fila 1: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∞ !&lt; ∞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+ 6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2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∞ !&lt; ∞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8" name="Google Shape;478;p46"/>
          <p:cNvSpPr txBox="1"/>
          <p:nvPr/>
        </p:nvSpPr>
        <p:spPr>
          <a:xfrm>
            <a:off x="3918300" y="6323975"/>
            <a:ext cx="28338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1.4 - Fila 1: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∞ !&lt; 1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+ 6 !&lt; 1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∞ !&lt; ∞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1.5 - Fila 1: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∞ !&lt; 4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+ 6 !&lt; ∞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2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∞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F54FD9B-2B7F-4753-80D7-C99035A01CEA}"/>
              </a:ext>
            </a:extLst>
          </p:cNvPr>
          <p:cNvSpPr txBox="1"/>
          <p:nvPr/>
        </p:nvSpPr>
        <p:spPr>
          <a:xfrm>
            <a:off x="10680505" y="3128159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Distancias</a:t>
            </a:r>
            <a:endParaRPr lang="es-PE" sz="16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E216BFA-3C24-4FCC-A230-C43829CD842C}"/>
              </a:ext>
            </a:extLst>
          </p:cNvPr>
          <p:cNvSpPr txBox="1"/>
          <p:nvPr/>
        </p:nvSpPr>
        <p:spPr>
          <a:xfrm>
            <a:off x="10680505" y="5985421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Recorridos</a:t>
            </a:r>
            <a:endParaRPr lang="es-PE" sz="1600" b="1" dirty="0"/>
          </a:p>
        </p:txBody>
      </p:sp>
    </p:spTree>
    <p:extLst>
      <p:ext uri="{BB962C8B-B14F-4D97-AF65-F5344CB8AC3E}">
        <p14:creationId xmlns:p14="http://schemas.microsoft.com/office/powerpoint/2010/main" val="44547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47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200" cy="13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b="1"/>
              <a:t>Floyd Warshall</a:t>
            </a:r>
            <a:endParaRPr b="1"/>
          </a:p>
        </p:txBody>
      </p:sp>
      <p:pic>
        <p:nvPicPr>
          <p:cNvPr id="485" name="Google Shape;48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7450" y="3466724"/>
            <a:ext cx="4627775" cy="27240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86" name="Google Shape;486;p47"/>
          <p:cNvGraphicFramePr/>
          <p:nvPr/>
        </p:nvGraphicFramePr>
        <p:xfrm>
          <a:off x="7823150" y="3466713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87" name="Google Shape;487;p47"/>
          <p:cNvGraphicFramePr/>
          <p:nvPr/>
        </p:nvGraphicFramePr>
        <p:xfrm>
          <a:off x="7823150" y="6323975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88" name="Google Shape;488;p47"/>
          <p:cNvSpPr txBox="1"/>
          <p:nvPr/>
        </p:nvSpPr>
        <p:spPr>
          <a:xfrm>
            <a:off x="932025" y="6323975"/>
            <a:ext cx="28338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2.1 - Fila 2: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+ 9 !&lt; 6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+ 6 !&lt; 3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∞ !&lt; ∞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2.3 - Fila 2: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∞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+ 9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+ 6 !&lt; 2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∞ !&lt; ∞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9" name="Google Shape;489;p47"/>
          <p:cNvSpPr txBox="1"/>
          <p:nvPr/>
        </p:nvSpPr>
        <p:spPr>
          <a:xfrm>
            <a:off x="3918300" y="6323975"/>
            <a:ext cx="28338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2.4 - Fila 2: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 + 3 &lt; ∞ (Se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 + 9 !&lt; 1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 + 6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 + ∞ !&lt; ∞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2.5 - Fila 2: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4 + 3 &lt; ∞ (Se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4 + 9 &lt; ∞ (Se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4 + 6 !&lt; 2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4 + ∞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85E278B-3ADC-4FF7-B8C3-58B2C1823DBA}"/>
              </a:ext>
            </a:extLst>
          </p:cNvPr>
          <p:cNvSpPr txBox="1"/>
          <p:nvPr/>
        </p:nvSpPr>
        <p:spPr>
          <a:xfrm>
            <a:off x="10680505" y="3128159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Distancias</a:t>
            </a:r>
            <a:endParaRPr lang="es-PE" sz="16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524B651-6598-4977-9E37-89048ED335E7}"/>
              </a:ext>
            </a:extLst>
          </p:cNvPr>
          <p:cNvSpPr txBox="1"/>
          <p:nvPr/>
        </p:nvSpPr>
        <p:spPr>
          <a:xfrm>
            <a:off x="10680505" y="5985421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Recorridos</a:t>
            </a:r>
            <a:endParaRPr lang="es-PE" sz="1600" b="1" dirty="0"/>
          </a:p>
        </p:txBody>
      </p:sp>
    </p:spTree>
    <p:extLst>
      <p:ext uri="{BB962C8B-B14F-4D97-AF65-F5344CB8AC3E}">
        <p14:creationId xmlns:p14="http://schemas.microsoft.com/office/powerpoint/2010/main" val="112235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8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200" cy="13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b="1" dirty="0"/>
              <a:t>Floyd </a:t>
            </a:r>
            <a:r>
              <a:rPr lang="es-PE" b="1" dirty="0" err="1"/>
              <a:t>Warshall</a:t>
            </a:r>
            <a:endParaRPr b="1" dirty="0"/>
          </a:p>
        </p:txBody>
      </p:sp>
      <p:pic>
        <p:nvPicPr>
          <p:cNvPr id="496" name="Google Shape;49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7450" y="3466724"/>
            <a:ext cx="4627775" cy="27240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97" name="Google Shape;497;p48"/>
          <p:cNvGraphicFramePr/>
          <p:nvPr/>
        </p:nvGraphicFramePr>
        <p:xfrm>
          <a:off x="7823150" y="3466713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98" name="Google Shape;498;p48"/>
          <p:cNvGraphicFramePr/>
          <p:nvPr/>
        </p:nvGraphicFramePr>
        <p:xfrm>
          <a:off x="7823150" y="6323975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99" name="Google Shape;499;p48"/>
          <p:cNvSpPr txBox="1"/>
          <p:nvPr/>
        </p:nvSpPr>
        <p:spPr>
          <a:xfrm>
            <a:off x="932025" y="6323975"/>
            <a:ext cx="28338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3.1 - Fila 3: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6 + ∞ 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6 + ∞ !&lt; 0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6 + 2 !&lt; 3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6 + ∞ !&lt; ∞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3.2 - Fila 3: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9 + ∞ !&lt; 3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9 + ∞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9 + 2 !&lt; 6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9 + ∞ !&lt; ∞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p48"/>
          <p:cNvSpPr txBox="1"/>
          <p:nvPr/>
        </p:nvSpPr>
        <p:spPr>
          <a:xfrm>
            <a:off x="3918300" y="6323975"/>
            <a:ext cx="28338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3.4 - Fila 3: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 + ∞ &lt;! 4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 + ∞ !&lt; 1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 + 2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 + ∞ !&lt; ∞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3.5 - Fila 3: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13 + ∞ !&lt; 7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13 + ∞ !&lt; 4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13 + 2 !&lt; 2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13 + ∞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FEAC690-E045-4A96-BEE7-CE071125277A}"/>
              </a:ext>
            </a:extLst>
          </p:cNvPr>
          <p:cNvSpPr txBox="1"/>
          <p:nvPr/>
        </p:nvSpPr>
        <p:spPr>
          <a:xfrm>
            <a:off x="10680505" y="3128159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Distancias</a:t>
            </a:r>
            <a:endParaRPr lang="es-PE" sz="16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C16F504-1434-4D16-8FC2-B35CD62CAB1E}"/>
              </a:ext>
            </a:extLst>
          </p:cNvPr>
          <p:cNvSpPr txBox="1"/>
          <p:nvPr/>
        </p:nvSpPr>
        <p:spPr>
          <a:xfrm>
            <a:off x="10680505" y="5985421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Recorridos</a:t>
            </a:r>
            <a:endParaRPr lang="es-PE" sz="1600" b="1" dirty="0"/>
          </a:p>
        </p:txBody>
      </p:sp>
    </p:spTree>
    <p:extLst>
      <p:ext uri="{BB962C8B-B14F-4D97-AF65-F5344CB8AC3E}">
        <p14:creationId xmlns:p14="http://schemas.microsoft.com/office/powerpoint/2010/main" val="661796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9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200" cy="13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b="1" dirty="0"/>
              <a:t>Floyd </a:t>
            </a:r>
            <a:r>
              <a:rPr lang="es-PE" b="1" dirty="0" err="1"/>
              <a:t>Warshall</a:t>
            </a:r>
            <a:endParaRPr b="1" dirty="0"/>
          </a:p>
        </p:txBody>
      </p:sp>
      <p:pic>
        <p:nvPicPr>
          <p:cNvPr id="507" name="Google Shape;5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7450" y="3466724"/>
            <a:ext cx="4627775" cy="27240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08" name="Google Shape;508;p49"/>
          <p:cNvGraphicFramePr/>
          <p:nvPr/>
        </p:nvGraphicFramePr>
        <p:xfrm>
          <a:off x="7823150" y="3466713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509" name="Google Shape;509;p49"/>
          <p:cNvGraphicFramePr/>
          <p:nvPr/>
        </p:nvGraphicFramePr>
        <p:xfrm>
          <a:off x="7823150" y="6323975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10" name="Google Shape;510;p49"/>
          <p:cNvSpPr txBox="1"/>
          <p:nvPr/>
        </p:nvSpPr>
        <p:spPr>
          <a:xfrm>
            <a:off x="932025" y="6323975"/>
            <a:ext cx="28338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4.1 - Fila 4: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3 + 4 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3 + 1 &lt; ∞ (Se reemplaza)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3 + 1 &lt; 6 (Se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3 + ∞ !&lt; ∞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4.2 - Fila 4: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6+ 4 !&lt; 3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6 + 1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6 + 1 &lt; 9 (Se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6 + ∞ !&lt; ∞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1" name="Google Shape;511;p49"/>
          <p:cNvSpPr txBox="1"/>
          <p:nvPr/>
        </p:nvSpPr>
        <p:spPr>
          <a:xfrm>
            <a:off x="3918300" y="6323975"/>
            <a:ext cx="28338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4.3 - Fila 4: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2 + 4 &lt; ∞ (Se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2 + 1 &lt; ∞ (Se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2 + 1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2 + ∞ !&lt; ∞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4.5 - Fila 4: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2 + 4 &lt; 7 (Se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2 + 1 &lt; 4 (Se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2 + 1 &lt; 13 (Se reemplaza)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2 + ∞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0A5D462-D45B-4151-A8F0-D70A81EDB234}"/>
              </a:ext>
            </a:extLst>
          </p:cNvPr>
          <p:cNvSpPr txBox="1"/>
          <p:nvPr/>
        </p:nvSpPr>
        <p:spPr>
          <a:xfrm>
            <a:off x="10680505" y="3128159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Distancias</a:t>
            </a:r>
            <a:endParaRPr lang="es-PE" sz="16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0DF2F6C-4DDD-42C0-98C4-2012E4D69E27}"/>
              </a:ext>
            </a:extLst>
          </p:cNvPr>
          <p:cNvSpPr txBox="1"/>
          <p:nvPr/>
        </p:nvSpPr>
        <p:spPr>
          <a:xfrm>
            <a:off x="10680505" y="5985421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Recorridos</a:t>
            </a:r>
            <a:endParaRPr lang="es-PE" sz="1600" b="1" dirty="0"/>
          </a:p>
        </p:txBody>
      </p:sp>
    </p:spTree>
    <p:extLst>
      <p:ext uri="{BB962C8B-B14F-4D97-AF65-F5344CB8AC3E}">
        <p14:creationId xmlns:p14="http://schemas.microsoft.com/office/powerpoint/2010/main" val="865520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0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200" cy="13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b="1" dirty="0"/>
              <a:t>Floyd </a:t>
            </a:r>
            <a:r>
              <a:rPr lang="es-PE" b="1" dirty="0" err="1"/>
              <a:t>Warshall</a:t>
            </a:r>
            <a:endParaRPr b="1" dirty="0"/>
          </a:p>
        </p:txBody>
      </p:sp>
      <p:pic>
        <p:nvPicPr>
          <p:cNvPr id="518" name="Google Shape;51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7450" y="3466724"/>
            <a:ext cx="4627775" cy="27240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19" name="Google Shape;519;p50"/>
          <p:cNvGraphicFramePr/>
          <p:nvPr/>
        </p:nvGraphicFramePr>
        <p:xfrm>
          <a:off x="7823150" y="3466713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520" name="Google Shape;520;p50"/>
          <p:cNvGraphicFramePr/>
          <p:nvPr/>
        </p:nvGraphicFramePr>
        <p:xfrm>
          <a:off x="7823150" y="6323975"/>
          <a:ext cx="7537050" cy="237726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25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21" name="Google Shape;521;p50"/>
          <p:cNvSpPr txBox="1"/>
          <p:nvPr/>
        </p:nvSpPr>
        <p:spPr>
          <a:xfrm>
            <a:off x="932025" y="6323975"/>
            <a:ext cx="28338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5.1 - Fila 5: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+ 6 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4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4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+ 2 !&lt; 3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5.2 - Fila 5: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+ 6 !&lt; 3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+ 6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7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+ 2 !&lt; 6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2" name="Google Shape;522;p50"/>
          <p:cNvSpPr txBox="1"/>
          <p:nvPr/>
        </p:nvSpPr>
        <p:spPr>
          <a:xfrm>
            <a:off x="3918300" y="6323975"/>
            <a:ext cx="28338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5.3 - Fila 5: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+ 6 !&lt; 6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3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+ 2 !&lt; 2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Columna 5.4 - Fila 5: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+ 6 !&lt; 4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1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+ 3 !&lt; 1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>
                <a:latin typeface="Roboto"/>
                <a:ea typeface="Roboto"/>
                <a:cs typeface="Roboto"/>
                <a:sym typeface="Roboto"/>
              </a:rPr>
              <a:t>∞ + 2 !&lt; 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27C9319-DBE6-4004-ADB3-1237ABDCFBD2}"/>
              </a:ext>
            </a:extLst>
          </p:cNvPr>
          <p:cNvSpPr txBox="1"/>
          <p:nvPr/>
        </p:nvSpPr>
        <p:spPr>
          <a:xfrm>
            <a:off x="10680505" y="3128159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Distancias</a:t>
            </a:r>
            <a:endParaRPr lang="es-PE" sz="16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C0881AF-2F73-43C4-841A-2CFB7167F773}"/>
              </a:ext>
            </a:extLst>
          </p:cNvPr>
          <p:cNvSpPr txBox="1"/>
          <p:nvPr/>
        </p:nvSpPr>
        <p:spPr>
          <a:xfrm>
            <a:off x="10680505" y="5985421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Recorridos</a:t>
            </a:r>
            <a:endParaRPr lang="es-PE" sz="1600" b="1" dirty="0"/>
          </a:p>
        </p:txBody>
      </p:sp>
    </p:spTree>
    <p:extLst>
      <p:ext uri="{BB962C8B-B14F-4D97-AF65-F5344CB8AC3E}">
        <p14:creationId xmlns:p14="http://schemas.microsoft.com/office/powerpoint/2010/main" val="355859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3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200" cy="13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b="1" dirty="0"/>
              <a:t>Ejercicios</a:t>
            </a:r>
            <a:endParaRPr b="1" dirty="0"/>
          </a:p>
        </p:txBody>
      </p:sp>
      <p:sp>
        <p:nvSpPr>
          <p:cNvPr id="545" name="Google Shape;545;p53"/>
          <p:cNvSpPr txBox="1">
            <a:spLocks noGrp="1"/>
          </p:cNvSpPr>
          <p:nvPr>
            <p:ph type="body" idx="1"/>
          </p:nvPr>
        </p:nvSpPr>
        <p:spPr>
          <a:xfrm>
            <a:off x="5826477" y="3253827"/>
            <a:ext cx="33378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800"/>
              </a:spcAft>
              <a:buNone/>
            </a:pPr>
            <a:r>
              <a:rPr lang="es-PE" sz="2400" dirty="0">
                <a:solidFill>
                  <a:srgbClr val="000000"/>
                </a:solidFill>
              </a:rPr>
              <a:t>Floyd </a:t>
            </a:r>
            <a:r>
              <a:rPr lang="es-PE" sz="2400" dirty="0" err="1">
                <a:solidFill>
                  <a:srgbClr val="000000"/>
                </a:solidFill>
              </a:rPr>
              <a:t>Warshall</a:t>
            </a:r>
            <a:r>
              <a:rPr lang="es-PE" sz="2400" dirty="0">
                <a:solidFill>
                  <a:srgbClr val="000000"/>
                </a:solidFill>
              </a:rPr>
              <a:t>:</a:t>
            </a:r>
            <a:endParaRPr sz="2400" dirty="0">
              <a:solidFill>
                <a:srgbClr val="000000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771359B-C273-428C-867F-76E3968AD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5062" y="4245662"/>
            <a:ext cx="5953368" cy="41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581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3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200" cy="13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b="1" dirty="0"/>
              <a:t>Ejercicios</a:t>
            </a:r>
            <a:endParaRPr b="1" dirty="0"/>
          </a:p>
        </p:txBody>
      </p:sp>
      <p:sp>
        <p:nvSpPr>
          <p:cNvPr id="545" name="Google Shape;545;p53"/>
          <p:cNvSpPr txBox="1">
            <a:spLocks noGrp="1"/>
          </p:cNvSpPr>
          <p:nvPr>
            <p:ph type="body" idx="1"/>
          </p:nvPr>
        </p:nvSpPr>
        <p:spPr>
          <a:xfrm>
            <a:off x="1386679" y="3297895"/>
            <a:ext cx="33378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800"/>
              </a:spcAft>
              <a:buNone/>
            </a:pPr>
            <a:r>
              <a:rPr lang="es-PE" sz="2400" dirty="0">
                <a:solidFill>
                  <a:srgbClr val="000000"/>
                </a:solidFill>
              </a:rPr>
              <a:t>Floyd </a:t>
            </a:r>
            <a:r>
              <a:rPr lang="es-PE" sz="2400" dirty="0" err="1">
                <a:solidFill>
                  <a:srgbClr val="000000"/>
                </a:solidFill>
              </a:rPr>
              <a:t>Warshall</a:t>
            </a:r>
            <a:r>
              <a:rPr lang="es-PE" sz="2400" dirty="0">
                <a:solidFill>
                  <a:srgbClr val="000000"/>
                </a:solidFill>
              </a:rPr>
              <a:t>:</a:t>
            </a:r>
            <a:endParaRPr sz="2400" dirty="0">
              <a:solidFill>
                <a:srgbClr val="000000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771359B-C273-428C-867F-76E3968AD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837" y="4223628"/>
            <a:ext cx="5953368" cy="4138317"/>
          </a:xfrm>
          <a:prstGeom prst="rect">
            <a:avLst/>
          </a:prstGeom>
        </p:spPr>
      </p:pic>
      <p:graphicFrame>
        <p:nvGraphicFramePr>
          <p:cNvPr id="9" name="Google Shape;465;p45">
            <a:extLst>
              <a:ext uri="{FF2B5EF4-FFF2-40B4-BE49-F238E27FC236}">
                <a16:creationId xmlns:a16="http://schemas.microsoft.com/office/drawing/2014/main" id="{B3ACF640-0F23-4E65-83BA-E4AABDA770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5319388"/>
              </p:ext>
            </p:extLst>
          </p:nvPr>
        </p:nvGraphicFramePr>
        <p:xfrm>
          <a:off x="7945854" y="2978810"/>
          <a:ext cx="7537047" cy="277347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0767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1236038948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 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272302240"/>
                  </a:ext>
                </a:extLst>
              </a:tr>
            </a:tbl>
          </a:graphicData>
        </a:graphic>
      </p:graphicFrame>
      <p:graphicFrame>
        <p:nvGraphicFramePr>
          <p:cNvPr id="10" name="Google Shape;466;p45">
            <a:extLst>
              <a:ext uri="{FF2B5EF4-FFF2-40B4-BE49-F238E27FC236}">
                <a16:creationId xmlns:a16="http://schemas.microsoft.com/office/drawing/2014/main" id="{20B7BCFE-5C0A-446A-8271-306F777CE4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6308153"/>
              </p:ext>
            </p:extLst>
          </p:nvPr>
        </p:nvGraphicFramePr>
        <p:xfrm>
          <a:off x="7945853" y="5989155"/>
          <a:ext cx="7537047" cy="277347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0767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3453328612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 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107691437"/>
                  </a:ext>
                </a:extLst>
              </a:tr>
            </a:tbl>
          </a:graphicData>
        </a:graphic>
      </p:graphicFrame>
      <p:sp>
        <p:nvSpPr>
          <p:cNvPr id="11" name="CuadroTexto 10">
            <a:extLst>
              <a:ext uri="{FF2B5EF4-FFF2-40B4-BE49-F238E27FC236}">
                <a16:creationId xmlns:a16="http://schemas.microsoft.com/office/drawing/2014/main" id="{FB903EC6-3A2D-41DB-9AFD-53535708B6FA}"/>
              </a:ext>
            </a:extLst>
          </p:cNvPr>
          <p:cNvSpPr txBox="1"/>
          <p:nvPr/>
        </p:nvSpPr>
        <p:spPr>
          <a:xfrm>
            <a:off x="5663584" y="3600895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Distancias</a:t>
            </a:r>
            <a:endParaRPr lang="es-PE" sz="1600" b="1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299260F-5DD2-465B-8E35-6C2DC97742ED}"/>
              </a:ext>
            </a:extLst>
          </p:cNvPr>
          <p:cNvSpPr txBox="1"/>
          <p:nvPr/>
        </p:nvSpPr>
        <p:spPr>
          <a:xfrm>
            <a:off x="5607479" y="8192668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Recorridos</a:t>
            </a:r>
            <a:endParaRPr lang="es-PE" sz="1600" b="1" dirty="0"/>
          </a:p>
        </p:txBody>
      </p:sp>
    </p:spTree>
    <p:extLst>
      <p:ext uri="{BB962C8B-B14F-4D97-AF65-F5344CB8AC3E}">
        <p14:creationId xmlns:p14="http://schemas.microsoft.com/office/powerpoint/2010/main" val="8427500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3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200" cy="13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b="1" dirty="0"/>
              <a:t>Ejercicios</a:t>
            </a:r>
            <a:endParaRPr b="1" dirty="0"/>
          </a:p>
        </p:txBody>
      </p:sp>
      <p:sp>
        <p:nvSpPr>
          <p:cNvPr id="545" name="Google Shape;545;p53"/>
          <p:cNvSpPr txBox="1">
            <a:spLocks noGrp="1"/>
          </p:cNvSpPr>
          <p:nvPr>
            <p:ph type="body" idx="1"/>
          </p:nvPr>
        </p:nvSpPr>
        <p:spPr>
          <a:xfrm>
            <a:off x="1386679" y="3297895"/>
            <a:ext cx="33378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800"/>
              </a:spcAft>
              <a:buNone/>
            </a:pPr>
            <a:r>
              <a:rPr lang="es-PE" sz="2400" dirty="0">
                <a:solidFill>
                  <a:srgbClr val="000000"/>
                </a:solidFill>
              </a:rPr>
              <a:t>Floyd </a:t>
            </a:r>
            <a:r>
              <a:rPr lang="es-PE" sz="2400" dirty="0" err="1">
                <a:solidFill>
                  <a:srgbClr val="000000"/>
                </a:solidFill>
              </a:rPr>
              <a:t>Warshall</a:t>
            </a:r>
            <a:r>
              <a:rPr lang="es-PE" sz="2400" dirty="0">
                <a:solidFill>
                  <a:srgbClr val="000000"/>
                </a:solidFill>
              </a:rPr>
              <a:t>:</a:t>
            </a:r>
            <a:endParaRPr sz="2400" dirty="0">
              <a:solidFill>
                <a:srgbClr val="000000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771359B-C273-428C-867F-76E3968AD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837" y="4223628"/>
            <a:ext cx="5953368" cy="4138317"/>
          </a:xfrm>
          <a:prstGeom prst="rect">
            <a:avLst/>
          </a:prstGeom>
        </p:spPr>
      </p:pic>
      <p:graphicFrame>
        <p:nvGraphicFramePr>
          <p:cNvPr id="9" name="Google Shape;465;p45">
            <a:extLst>
              <a:ext uri="{FF2B5EF4-FFF2-40B4-BE49-F238E27FC236}">
                <a16:creationId xmlns:a16="http://schemas.microsoft.com/office/drawing/2014/main" id="{B3ACF640-0F23-4E65-83BA-E4AABDA770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0449408"/>
              </p:ext>
            </p:extLst>
          </p:nvPr>
        </p:nvGraphicFramePr>
        <p:xfrm>
          <a:off x="7823150" y="3283524"/>
          <a:ext cx="7537047" cy="277347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0767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1236038948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lang="es-PE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lang="es-PE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 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∞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272302240"/>
                  </a:ext>
                </a:extLst>
              </a:tr>
            </a:tbl>
          </a:graphicData>
        </a:graphic>
      </p:graphicFrame>
      <p:graphicFrame>
        <p:nvGraphicFramePr>
          <p:cNvPr id="10" name="Google Shape;466;p45">
            <a:extLst>
              <a:ext uri="{FF2B5EF4-FFF2-40B4-BE49-F238E27FC236}">
                <a16:creationId xmlns:a16="http://schemas.microsoft.com/office/drawing/2014/main" id="{20B7BCFE-5C0A-446A-8271-306F777CE4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7311829"/>
              </p:ext>
            </p:extLst>
          </p:nvPr>
        </p:nvGraphicFramePr>
        <p:xfrm>
          <a:off x="7823150" y="6335285"/>
          <a:ext cx="7537047" cy="2773470"/>
        </p:xfrm>
        <a:graphic>
          <a:graphicData uri="http://schemas.openxmlformats.org/drawingml/2006/table">
            <a:tbl>
              <a:tblPr>
                <a:noFill/>
                <a:tableStyleId>{C80B5F92-E2E5-4FA5-AE56-EDB30AD8DE90}</a:tableStyleId>
              </a:tblPr>
              <a:tblGrid>
                <a:gridCol w="10767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3453328612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672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2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F 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107691437"/>
                  </a:ext>
                </a:extLst>
              </a:tr>
            </a:tbl>
          </a:graphicData>
        </a:graphic>
      </p:graphicFrame>
      <p:sp>
        <p:nvSpPr>
          <p:cNvPr id="11" name="CuadroTexto 10">
            <a:extLst>
              <a:ext uri="{FF2B5EF4-FFF2-40B4-BE49-F238E27FC236}">
                <a16:creationId xmlns:a16="http://schemas.microsoft.com/office/drawing/2014/main" id="{FB903EC6-3A2D-41DB-9AFD-53535708B6FA}"/>
              </a:ext>
            </a:extLst>
          </p:cNvPr>
          <p:cNvSpPr txBox="1"/>
          <p:nvPr/>
        </p:nvSpPr>
        <p:spPr>
          <a:xfrm>
            <a:off x="10655334" y="2967096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Distancias</a:t>
            </a:r>
            <a:endParaRPr lang="es-PE" sz="1600" b="1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299260F-5DD2-465B-8E35-6C2DC97742ED}"/>
              </a:ext>
            </a:extLst>
          </p:cNvPr>
          <p:cNvSpPr txBox="1"/>
          <p:nvPr/>
        </p:nvSpPr>
        <p:spPr>
          <a:xfrm>
            <a:off x="10656242" y="6026863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Matriz de Recorridos</a:t>
            </a:r>
            <a:endParaRPr lang="es-PE" sz="1600" b="1" dirty="0"/>
          </a:p>
        </p:txBody>
      </p:sp>
    </p:spTree>
    <p:extLst>
      <p:ext uri="{BB962C8B-B14F-4D97-AF65-F5344CB8AC3E}">
        <p14:creationId xmlns:p14="http://schemas.microsoft.com/office/powerpoint/2010/main" val="1691338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4"/>
          <p:cNvSpPr txBox="1"/>
          <p:nvPr/>
        </p:nvSpPr>
        <p:spPr>
          <a:xfrm>
            <a:off x="884050" y="3070950"/>
            <a:ext cx="14487900" cy="30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s-PE" sz="6800" b="1" i="0" u="none" strike="noStrike" cap="none">
                <a:solidFill>
                  <a:srgbClr val="FFFFFF"/>
                </a:solidFill>
              </a:rPr>
              <a:t>Welcome to </a:t>
            </a:r>
            <a:br>
              <a:rPr lang="es-PE" sz="6800" b="1" i="0" u="none" strike="noStrike" cap="none">
                <a:solidFill>
                  <a:srgbClr val="FFFFFF"/>
                </a:solidFill>
              </a:rPr>
            </a:br>
            <a:r>
              <a:rPr lang="es-PE" sz="6800" b="1">
                <a:solidFill>
                  <a:srgbClr val="FFFFFF"/>
                </a:solidFill>
              </a:rPr>
              <a:t>Algorithms and Data Structures</a:t>
            </a:r>
            <a:r>
              <a:rPr lang="es-PE" sz="6800" b="1" i="0" u="none" strike="noStrike" cap="none">
                <a:solidFill>
                  <a:srgbClr val="FFFFFF"/>
                </a:solidFill>
              </a:rPr>
              <a:t>! - CS</a:t>
            </a:r>
            <a:r>
              <a:rPr lang="es-PE" sz="6800" b="1">
                <a:solidFill>
                  <a:srgbClr val="FFFFFF"/>
                </a:solidFill>
              </a:rPr>
              <a:t>2100</a:t>
            </a:r>
            <a:r>
              <a:rPr lang="es-PE" sz="6800" b="1" i="0" u="none" strike="noStrike" cap="none">
                <a:solidFill>
                  <a:srgbClr val="FFFFFF"/>
                </a:solidFill>
              </a:rPr>
              <a:t> </a:t>
            </a:r>
            <a:endParaRPr sz="7200" b="1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56" name="Google Shape;556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41313" y="0"/>
            <a:ext cx="3114600" cy="14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5"/>
          <p:cNvSpPr txBox="1">
            <a:spLocks noGrp="1"/>
          </p:cNvSpPr>
          <p:nvPr>
            <p:ph type="title"/>
          </p:nvPr>
        </p:nvSpPr>
        <p:spPr>
          <a:xfrm>
            <a:off x="838933" y="1313288"/>
            <a:ext cx="14617200" cy="13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b="1" dirty="0"/>
              <a:t>Floyd </a:t>
            </a:r>
            <a:r>
              <a:rPr lang="es-PE" b="1" dirty="0" err="1"/>
              <a:t>Warshall</a:t>
            </a:r>
            <a:endParaRPr b="1" dirty="0"/>
          </a:p>
        </p:txBody>
      </p:sp>
      <p:sp>
        <p:nvSpPr>
          <p:cNvPr id="467" name="Google Shape;467;p45"/>
          <p:cNvSpPr txBox="1"/>
          <p:nvPr/>
        </p:nvSpPr>
        <p:spPr>
          <a:xfrm>
            <a:off x="400683" y="3549588"/>
            <a:ext cx="5821987" cy="5333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 dirty="0">
                <a:latin typeface="Roboto"/>
                <a:ea typeface="Roboto"/>
                <a:cs typeface="Roboto"/>
                <a:sym typeface="Roboto"/>
              </a:rPr>
              <a:t>Se irá iterando sobre filas y columnas. 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 dirty="0">
                <a:latin typeface="Roboto"/>
                <a:ea typeface="Roboto"/>
                <a:cs typeface="Roboto"/>
                <a:sym typeface="Roboto"/>
              </a:rPr>
              <a:t>Durante las iteraciones, se irán operando (sumando) cada elemento de cada fila y columna y se comparará con su elemento intersección.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 dirty="0">
                <a:latin typeface="Roboto"/>
                <a:ea typeface="Roboto"/>
                <a:cs typeface="Roboto"/>
                <a:sym typeface="Roboto"/>
              </a:rPr>
              <a:t>Se reemplazará el elemento intersección por el resultado de la operación, solo cuando esta es menor.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1263CD19-B1CD-4EF4-B9A9-52E830CDF8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87758" y="3514920"/>
            <a:ext cx="9227058" cy="5594412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D57274B-C062-4AF7-B602-90EB7F750658}"/>
              </a:ext>
            </a:extLst>
          </p:cNvPr>
          <p:cNvSpPr txBox="1"/>
          <p:nvPr/>
        </p:nvSpPr>
        <p:spPr>
          <a:xfrm>
            <a:off x="9844644" y="2524098"/>
            <a:ext cx="62701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s-MX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https://www.youtube.com/watch?v=4OQeCuLYj-4</a:t>
            </a:r>
            <a:endParaRPr lang="es-P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231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04007" y="3050776"/>
            <a:ext cx="12247985" cy="591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543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97578" y="2977080"/>
            <a:ext cx="10312849" cy="617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910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85704" y="2984968"/>
            <a:ext cx="10625457" cy="615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942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65069" y="2955460"/>
            <a:ext cx="10421785" cy="618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56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3834" y="2968978"/>
            <a:ext cx="10016123" cy="616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662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C73AC9-8C41-4692-ADC9-4C634240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Floyd - </a:t>
            </a:r>
            <a:r>
              <a:rPr lang="es-PE" dirty="0" err="1"/>
              <a:t>Warshall</a:t>
            </a:r>
            <a:endParaRPr lang="es-PE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99460" y="2978783"/>
            <a:ext cx="9893570" cy="616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63224"/>
      </p:ext>
    </p:extLst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1659</Words>
  <Application>Microsoft Office PowerPoint</Application>
  <PresentationFormat>Personalizado</PresentationFormat>
  <Paragraphs>805</Paragraphs>
  <Slides>29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4" baseType="lpstr">
      <vt:lpstr>Roboto</vt:lpstr>
      <vt:lpstr>Tahoma</vt:lpstr>
      <vt:lpstr>Arial</vt:lpstr>
      <vt:lpstr>Calibri</vt:lpstr>
      <vt:lpstr>Material</vt:lpstr>
      <vt:lpstr>Presentación de PowerPoint</vt:lpstr>
      <vt:lpstr>Floyd Warshall</vt:lpstr>
      <vt:lpstr>Floyd Warshall</vt:lpstr>
      <vt:lpstr>Floyd - Warshall</vt:lpstr>
      <vt:lpstr>Floyd - Warshall</vt:lpstr>
      <vt:lpstr>Floyd - Warshall</vt:lpstr>
      <vt:lpstr>Floyd - Warshall</vt:lpstr>
      <vt:lpstr>Floyd - Warshall</vt:lpstr>
      <vt:lpstr>Floyd - Warshall</vt:lpstr>
      <vt:lpstr>Floyd - Warshall</vt:lpstr>
      <vt:lpstr>Floyd - Warshall</vt:lpstr>
      <vt:lpstr>Floyd - Warshall</vt:lpstr>
      <vt:lpstr>Floyd - Warshall</vt:lpstr>
      <vt:lpstr>Floyd - Warshall</vt:lpstr>
      <vt:lpstr>Floyd - Warshall</vt:lpstr>
      <vt:lpstr>Floyd - Warshall</vt:lpstr>
      <vt:lpstr>Floyd - Warshall</vt:lpstr>
      <vt:lpstr>Floyd - Warshall</vt:lpstr>
      <vt:lpstr>Floyd - Warshall</vt:lpstr>
      <vt:lpstr>Floyd Warshall</vt:lpstr>
      <vt:lpstr>Floyd Warshall</vt:lpstr>
      <vt:lpstr>Floyd Warshall</vt:lpstr>
      <vt:lpstr>Floyd Warshall</vt:lpstr>
      <vt:lpstr>Floyd Warshall</vt:lpstr>
      <vt:lpstr>Floyd Warshall</vt:lpstr>
      <vt:lpstr>Ejercicios</vt:lpstr>
      <vt:lpstr>Ejercicios</vt:lpstr>
      <vt:lpstr>Ejercicios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heider sanchez</cp:lastModifiedBy>
  <cp:revision>80</cp:revision>
  <dcterms:modified xsi:type="dcterms:W3CDTF">2022-05-30T15:07:59Z</dcterms:modified>
</cp:coreProperties>
</file>